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66" r:id="rId5"/>
    <p:sldId id="264" r:id="rId6"/>
    <p:sldId id="258" r:id="rId7"/>
    <p:sldId id="265" r:id="rId8"/>
    <p:sldId id="259" r:id="rId9"/>
    <p:sldId id="26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24"/>
    <p:restoredTop sz="95970"/>
  </p:normalViewPr>
  <p:slideViewPr>
    <p:cSldViewPr snapToGrid="0" snapToObjects="1">
      <p:cViewPr>
        <p:scale>
          <a:sx n="136" d="100"/>
          <a:sy n="136" d="100"/>
        </p:scale>
        <p:origin x="-736" y="-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1/27/26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ja-JP" altLang="en-US"/>
              <a:t>マスター タイトルの書式設定</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8C79C5D-2A6F-F04D-97DA-BEF2467B64E4}" type="datetimeFigureOut">
              <a:rPr lang="en-US" dirty="0"/>
              <a:pPr/>
              <a:t>1/27/26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DFA1846-DA80-1C48-A609-854EA85C59AD}" type="datetimeFigureOut">
              <a:rPr lang="en-US" dirty="0"/>
              <a:pPr/>
              <a:t>1/27/26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ja-JP" altLang="en-US"/>
              <a:t>マスター タイトルの書式設定</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2" name="Date Placeholder 1"/>
          <p:cNvSpPr>
            <a:spLocks noGrp="1"/>
          </p:cNvSpPr>
          <p:nvPr>
            <p:ph type="dt" sz="half" idx="10"/>
          </p:nvPr>
        </p:nvSpPr>
        <p:spPr/>
        <p:txBody>
          <a:bodyPr/>
          <a:lstStyle/>
          <a:p>
            <a:fld id="{FBF54567-0DE4-3F47-BF90-CB84690072F9}" type="datetimeFigureOut">
              <a:rPr lang="en-US" dirty="0"/>
              <a:pPr/>
              <a:t>1/27/26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1/27/26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1/27/26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1/27/26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DFA1846-DA80-1C48-A609-854EA85C59AD}" type="datetimeFigureOut">
              <a:rPr lang="en-US" dirty="0"/>
              <a:pPr/>
              <a:t>1/27/26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1/27/26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1/27/26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1/27/26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1/27/26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ja-JP" altLang="en-US"/>
              <a:t>マスター タイトルの書式設定</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0DF5E60-9974-AC48-9591-99C2BB44B7CF}" type="datetimeFigureOut">
              <a:rPr lang="en-US" dirty="0"/>
              <a:pPr/>
              <a:t>1/27/26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ja-JP" altLang="en-US"/>
              <a:t>マスター タイトルの書式設定</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1/27/26</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1/27/26</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kumimoji="1" sz="4000" b="1" kern="1200">
          <a:solidFill>
            <a:srgbClr val="FEFEFE"/>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kumimoji="1"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kumimoji="1"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kumimoji="1"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BE19A3-210B-F34B-85DC-FCDBFE259D6D}"/>
              </a:ext>
            </a:extLst>
          </p:cNvPr>
          <p:cNvSpPr>
            <a:spLocks noGrp="1"/>
          </p:cNvSpPr>
          <p:nvPr>
            <p:ph type="ctrTitle"/>
          </p:nvPr>
        </p:nvSpPr>
        <p:spPr>
          <a:xfrm>
            <a:off x="810001" y="1963497"/>
            <a:ext cx="10572000" cy="2246553"/>
          </a:xfrm>
        </p:spPr>
        <p:txBody>
          <a:bodyPr/>
          <a:lstStyle/>
          <a:p>
            <a:r>
              <a:rPr lang="ja-JP" altLang="en-US" sz="6000"/>
              <a:t>カスタマーハラスメント</a:t>
            </a:r>
            <a:br>
              <a:rPr lang="en-US" altLang="ja-JP" sz="6000" dirty="0"/>
            </a:br>
            <a:r>
              <a:rPr lang="ja-JP" altLang="en-US" sz="6000"/>
              <a:t>対応セミナー</a:t>
            </a:r>
            <a:endParaRPr kumimoji="1" lang="ja-JP" altLang="en-US" sz="6000"/>
          </a:p>
        </p:txBody>
      </p:sp>
      <p:sp>
        <p:nvSpPr>
          <p:cNvPr id="3" name="字幕 2">
            <a:extLst>
              <a:ext uri="{FF2B5EF4-FFF2-40B4-BE49-F238E27FC236}">
                <a16:creationId xmlns:a16="http://schemas.microsoft.com/office/drawing/2014/main" id="{AE90836E-13BC-394D-BEB6-B6CB9203ED08}"/>
              </a:ext>
            </a:extLst>
          </p:cNvPr>
          <p:cNvSpPr>
            <a:spLocks noGrp="1"/>
          </p:cNvSpPr>
          <p:nvPr>
            <p:ph type="subTitle" idx="1"/>
          </p:nvPr>
        </p:nvSpPr>
        <p:spPr>
          <a:xfrm>
            <a:off x="810001" y="5475642"/>
            <a:ext cx="10572000" cy="1306158"/>
          </a:xfrm>
        </p:spPr>
        <p:txBody>
          <a:bodyPr>
            <a:noAutofit/>
          </a:bodyPr>
          <a:lstStyle/>
          <a:p>
            <a:pPr algn="r"/>
            <a:r>
              <a:rPr lang="ja-JP" altLang="en-US" sz="2800"/>
              <a:t>株式会社</a:t>
            </a:r>
            <a:r>
              <a:rPr lang="en-US" altLang="ja-JP" sz="2800" dirty="0"/>
              <a:t> </a:t>
            </a:r>
            <a:r>
              <a:rPr lang="ja-JP" altLang="en-US" sz="2800"/>
              <a:t>原良子美容室</a:t>
            </a:r>
            <a:r>
              <a:rPr lang="en-US" altLang="ja-JP" sz="2800" dirty="0"/>
              <a:t> </a:t>
            </a:r>
            <a:r>
              <a:rPr lang="ja-JP" altLang="en-US" sz="2800"/>
              <a:t>代表取締役</a:t>
            </a:r>
            <a:endParaRPr lang="en-US" altLang="ja-JP" sz="2800" dirty="0"/>
          </a:p>
          <a:p>
            <a:pPr algn="r"/>
            <a:r>
              <a:rPr lang="ja-JP" altLang="en-US" sz="2800"/>
              <a:t>國見</a:t>
            </a:r>
            <a:r>
              <a:rPr lang="en-US" altLang="ja-JP" sz="2800" dirty="0"/>
              <a:t> </a:t>
            </a:r>
            <a:r>
              <a:rPr lang="ja-JP" altLang="en-US" sz="2800"/>
              <a:t>大</a:t>
            </a:r>
            <a:endParaRPr kumimoji="1" lang="ja-JP" altLang="en-US" sz="2800"/>
          </a:p>
        </p:txBody>
      </p:sp>
      <p:sp>
        <p:nvSpPr>
          <p:cNvPr id="4" name="字幕 2">
            <a:extLst>
              <a:ext uri="{FF2B5EF4-FFF2-40B4-BE49-F238E27FC236}">
                <a16:creationId xmlns:a16="http://schemas.microsoft.com/office/drawing/2014/main" id="{6ACE37FD-DEF8-1F4B-A100-F7B1230DB854}"/>
              </a:ext>
            </a:extLst>
          </p:cNvPr>
          <p:cNvSpPr txBox="1">
            <a:spLocks/>
          </p:cNvSpPr>
          <p:nvPr/>
        </p:nvSpPr>
        <p:spPr>
          <a:xfrm>
            <a:off x="810001" y="1449146"/>
            <a:ext cx="10572000" cy="722553"/>
          </a:xfrm>
          <a:prstGeom prst="rect">
            <a:avLst/>
          </a:prstGeom>
          <a:effectLst>
            <a:outerShdw blurRad="50800" dir="14400000">
              <a:srgbClr val="000000">
                <a:alpha val="40000"/>
              </a:srgbClr>
            </a:outerShdw>
          </a:effectLst>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1"/>
              </a:buClr>
              <a:buFont typeface="Wingdings 2" charset="2"/>
              <a:buNone/>
              <a:defRPr kumimoji="1" sz="1800" kern="1200">
                <a:solidFill>
                  <a:schemeClr val="tx1"/>
                </a:solidFill>
                <a:latin typeface="+mn-lt"/>
                <a:ea typeface="+mn-ea"/>
                <a:cs typeface="+mn-cs"/>
              </a:defRPr>
            </a:lvl1pPr>
            <a:lvl2pPr marL="457200" indent="0" algn="ctr" defTabSz="457200" rtl="0" eaLnBrk="1" latinLnBrk="0" hangingPunct="1">
              <a:spcBef>
                <a:spcPct val="20000"/>
              </a:spcBef>
              <a:spcAft>
                <a:spcPts val="600"/>
              </a:spcAft>
              <a:buClr>
                <a:schemeClr val="accent1"/>
              </a:buClr>
              <a:buFont typeface="Wingdings 2" charset="2"/>
              <a:buNone/>
              <a:defRPr kumimoji="1"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1"/>
              </a:buClr>
              <a:buFont typeface="Wingdings 2" charset="2"/>
              <a:buNone/>
              <a:defRPr kumimoji="1"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1"/>
              </a:buClr>
              <a:buFont typeface="Wingdings 2" charset="2"/>
              <a:buNone/>
              <a:defRPr kumimoji="1"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1"/>
              </a:buClr>
              <a:buFont typeface="Wingdings 2" charset="2"/>
              <a:buNone/>
              <a:defRPr kumimoji="1"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1"/>
              </a:buClr>
              <a:buFont typeface="Wingdings 2"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1"/>
              </a:buClr>
              <a:buFont typeface="Wingdings 2"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1"/>
              </a:buClr>
              <a:buFont typeface="Wingdings 2"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1"/>
              </a:buClr>
              <a:buFont typeface="Wingdings 2" charset="2"/>
              <a:buNone/>
              <a:defRPr kumimoji="1" sz="1200" kern="1200">
                <a:solidFill>
                  <a:schemeClr val="tx1">
                    <a:tint val="75000"/>
                  </a:schemeClr>
                </a:solidFill>
                <a:latin typeface="+mn-lt"/>
                <a:ea typeface="+mn-ea"/>
                <a:cs typeface="+mn-cs"/>
              </a:defRPr>
            </a:lvl9pPr>
          </a:lstStyle>
          <a:p>
            <a:r>
              <a:rPr lang="ja-JP" altLang="en-US" sz="3600"/>
              <a:t>一般社団法人</a:t>
            </a:r>
            <a:r>
              <a:rPr lang="en-US" altLang="ja-JP" sz="3600" dirty="0"/>
              <a:t> </a:t>
            </a:r>
            <a:r>
              <a:rPr lang="ja-JP" altLang="en-US" sz="3600"/>
              <a:t>外国人美容師監理実施機関さま</a:t>
            </a:r>
          </a:p>
        </p:txBody>
      </p:sp>
    </p:spTree>
    <p:extLst>
      <p:ext uri="{BB962C8B-B14F-4D97-AF65-F5344CB8AC3E}">
        <p14:creationId xmlns:p14="http://schemas.microsoft.com/office/powerpoint/2010/main" val="409700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3D6E3A-DA96-264E-9EFE-EF53A24B05FC}"/>
              </a:ext>
            </a:extLst>
          </p:cNvPr>
          <p:cNvSpPr>
            <a:spLocks noGrp="1"/>
          </p:cNvSpPr>
          <p:nvPr>
            <p:ph type="title"/>
          </p:nvPr>
        </p:nvSpPr>
        <p:spPr/>
        <p:txBody>
          <a:bodyPr/>
          <a:lstStyle/>
          <a:p>
            <a:r>
              <a:rPr lang="ja-JP" altLang="en-US" sz="3000"/>
              <a:t>講師</a:t>
            </a:r>
            <a:r>
              <a:rPr lang="en-US" altLang="ja-JP" sz="3000" dirty="0"/>
              <a:t> </a:t>
            </a:r>
            <a:r>
              <a:rPr lang="ja-JP" altLang="en-US" sz="3000"/>
              <a:t>株式会社</a:t>
            </a:r>
            <a:r>
              <a:rPr lang="en-US" altLang="ja-JP" sz="3000" dirty="0"/>
              <a:t> </a:t>
            </a:r>
            <a:r>
              <a:rPr lang="ja-JP" altLang="en-US" sz="3000"/>
              <a:t>原良子美容室</a:t>
            </a:r>
            <a:r>
              <a:rPr lang="en-US" altLang="ja-JP" sz="3000" dirty="0"/>
              <a:t> </a:t>
            </a:r>
            <a:br>
              <a:rPr lang="en-US" altLang="ja-JP" sz="3000" dirty="0"/>
            </a:br>
            <a:r>
              <a:rPr lang="ja-JP" altLang="en-US" sz="3000"/>
              <a:t>　　</a:t>
            </a:r>
            <a:r>
              <a:rPr lang="en-US" altLang="ja-JP" sz="3000" dirty="0"/>
              <a:t> </a:t>
            </a:r>
            <a:r>
              <a:rPr lang="ja-JP" altLang="en-US" sz="3000"/>
              <a:t>代表取締役</a:t>
            </a:r>
            <a:r>
              <a:rPr lang="en-US" altLang="ja-JP" sz="3000" dirty="0"/>
              <a:t> </a:t>
            </a:r>
            <a:r>
              <a:rPr lang="ja-JP" altLang="en-US" sz="3000"/>
              <a:t>國見</a:t>
            </a:r>
            <a:r>
              <a:rPr lang="en-US" altLang="ja-JP" sz="3000" dirty="0"/>
              <a:t> </a:t>
            </a:r>
            <a:r>
              <a:rPr lang="ja-JP" altLang="en-US" sz="3000"/>
              <a:t>大</a:t>
            </a:r>
            <a:endParaRPr kumimoji="1" lang="ja-JP" altLang="en-US" sz="3000"/>
          </a:p>
        </p:txBody>
      </p:sp>
      <p:pic>
        <p:nvPicPr>
          <p:cNvPr id="8" name="コンテンツ プレースホルダー 7">
            <a:extLst>
              <a:ext uri="{FF2B5EF4-FFF2-40B4-BE49-F238E27FC236}">
                <a16:creationId xmlns:a16="http://schemas.microsoft.com/office/drawing/2014/main" id="{0620676F-420B-B244-A89A-490B5D40E177}"/>
              </a:ext>
            </a:extLst>
          </p:cNvPr>
          <p:cNvPicPr>
            <a:picLocks noGrp="1" noChangeAspect="1"/>
          </p:cNvPicPr>
          <p:nvPr>
            <p:ph idx="1"/>
          </p:nvPr>
        </p:nvPicPr>
        <p:blipFill>
          <a:blip r:embed="rId2"/>
          <a:stretch>
            <a:fillRect/>
          </a:stretch>
        </p:blipFill>
        <p:spPr>
          <a:xfrm>
            <a:off x="247650" y="2400301"/>
            <a:ext cx="3086100" cy="4114800"/>
          </a:xfrm>
        </p:spPr>
      </p:pic>
      <p:sp>
        <p:nvSpPr>
          <p:cNvPr id="10" name="テキスト ボックス 9">
            <a:extLst>
              <a:ext uri="{FF2B5EF4-FFF2-40B4-BE49-F238E27FC236}">
                <a16:creationId xmlns:a16="http://schemas.microsoft.com/office/drawing/2014/main" id="{E86C5EB7-39C7-754E-ACE9-4DCD654981E8}"/>
              </a:ext>
            </a:extLst>
          </p:cNvPr>
          <p:cNvSpPr txBox="1"/>
          <p:nvPr/>
        </p:nvSpPr>
        <p:spPr>
          <a:xfrm>
            <a:off x="3615781" y="2386633"/>
            <a:ext cx="8385719" cy="4247317"/>
          </a:xfrm>
          <a:prstGeom prst="rect">
            <a:avLst/>
          </a:prstGeom>
          <a:noFill/>
        </p:spPr>
        <p:txBody>
          <a:bodyPr wrap="square" rtlCol="0">
            <a:spAutoFit/>
          </a:bodyPr>
          <a:lstStyle/>
          <a:p>
            <a:r>
              <a:rPr lang="ja-JP" altLang="en-US"/>
              <a:t>都内美容学校卒業後、美容室やアパレル業界で経験を積み、</a:t>
            </a:r>
            <a:endParaRPr lang="en-US" altLang="ja-JP" dirty="0"/>
          </a:p>
          <a:p>
            <a:r>
              <a:rPr lang="ja-JP" altLang="en-US"/>
              <a:t>スタイライフ株式会社（現：楽天株式会社）で新規事業開発や</a:t>
            </a:r>
            <a:r>
              <a:rPr lang="en" altLang="ja-JP" dirty="0"/>
              <a:t>PR</a:t>
            </a:r>
            <a:r>
              <a:rPr lang="ja-JP" altLang="en-US"/>
              <a:t>を担当。</a:t>
            </a:r>
            <a:endParaRPr lang="en-US" altLang="ja-JP" dirty="0"/>
          </a:p>
          <a:p>
            <a:r>
              <a:rPr lang="ja-JP" altLang="en-US"/>
              <a:t>その後、家業の株式会社原良子美容室を継承し、</a:t>
            </a:r>
            <a:endParaRPr lang="en-US" altLang="ja-JP" dirty="0"/>
          </a:p>
          <a:p>
            <a:r>
              <a:rPr lang="ja-JP" altLang="en-US"/>
              <a:t>一般サロンやブライダルヘアメイク、着付け体験サービスを提供。</a:t>
            </a:r>
            <a:endParaRPr lang="en-US" altLang="ja-JP" dirty="0"/>
          </a:p>
          <a:p>
            <a:endParaRPr lang="en-US" altLang="ja-JP" dirty="0"/>
          </a:p>
          <a:p>
            <a:r>
              <a:rPr lang="ja-JP" altLang="en-US"/>
              <a:t>多様なお客様と向き合う現場経験を通じて、</a:t>
            </a:r>
            <a:endParaRPr lang="en-US" altLang="ja-JP" dirty="0"/>
          </a:p>
          <a:p>
            <a:r>
              <a:rPr lang="ja-JP" altLang="en-US"/>
              <a:t>クレームやカスハラが生じやすい場面でも、</a:t>
            </a:r>
            <a:endParaRPr lang="en-US" altLang="ja-JP" dirty="0"/>
          </a:p>
          <a:p>
            <a:r>
              <a:rPr lang="ja-JP" altLang="en-US"/>
              <a:t>信頼関係の構築とスムーズな対応フローの整備に努めてきた。</a:t>
            </a:r>
            <a:endParaRPr lang="en-US" altLang="ja-JP" dirty="0"/>
          </a:p>
          <a:p>
            <a:endParaRPr lang="en-US" altLang="ja-JP" dirty="0"/>
          </a:p>
          <a:p>
            <a:r>
              <a:rPr lang="ja-JP" altLang="en-US"/>
              <a:t>現在、中央大学法学部（通信教育課程）在学中。</a:t>
            </a:r>
            <a:br>
              <a:rPr lang="ja-JP" altLang="en-US"/>
            </a:br>
            <a:r>
              <a:rPr lang="ja-JP" altLang="en-US"/>
              <a:t>東京都美容生活衛生同業組合のカスハラ防止対策プロジェクトメンバーとしてマニュアルの作成や取組推進をしている。</a:t>
            </a:r>
            <a:endParaRPr lang="en-US" altLang="ja-JP" dirty="0"/>
          </a:p>
          <a:p>
            <a:endParaRPr lang="en-US" altLang="ja-JP" dirty="0"/>
          </a:p>
          <a:p>
            <a:r>
              <a:rPr lang="ja-JP" altLang="en-US"/>
              <a:t>東京都カスタマーハラスメント防止対策推進事業</a:t>
            </a:r>
            <a:r>
              <a:rPr lang="en-US" altLang="ja-JP" dirty="0"/>
              <a:t> </a:t>
            </a:r>
            <a:r>
              <a:rPr lang="ja-JP" altLang="en-US"/>
              <a:t>団体・企業向けセミナー</a:t>
            </a:r>
            <a:r>
              <a:rPr lang="en-US" altLang="ja-JP" dirty="0"/>
              <a:t> </a:t>
            </a:r>
          </a:p>
          <a:p>
            <a:r>
              <a:rPr lang="ja-JP" altLang="en-US"/>
              <a:t>第</a:t>
            </a:r>
            <a:r>
              <a:rPr lang="en-US" altLang="ja-JP" dirty="0"/>
              <a:t>3</a:t>
            </a:r>
            <a:r>
              <a:rPr lang="ja-JP" altLang="en-US"/>
              <a:t>回</a:t>
            </a:r>
            <a:r>
              <a:rPr lang="en-US" altLang="ja-JP" dirty="0"/>
              <a:t> </a:t>
            </a:r>
            <a:r>
              <a:rPr lang="ja-JP" altLang="en-US"/>
              <a:t>対面場面におけるカスタマーハラスメントの対応策</a:t>
            </a:r>
            <a:r>
              <a:rPr lang="en-US" altLang="ja-JP" dirty="0"/>
              <a:t> </a:t>
            </a:r>
            <a:r>
              <a:rPr lang="ja-JP" altLang="en-US"/>
              <a:t>講師として登壇</a:t>
            </a:r>
            <a:r>
              <a:rPr kumimoji="1" lang="ja-JP" altLang="en-US"/>
              <a:t>。</a:t>
            </a:r>
            <a:endParaRPr kumimoji="1" lang="ja-JP" altLang="en-US" dirty="0"/>
          </a:p>
        </p:txBody>
      </p:sp>
    </p:spTree>
    <p:extLst>
      <p:ext uri="{BB962C8B-B14F-4D97-AF65-F5344CB8AC3E}">
        <p14:creationId xmlns:p14="http://schemas.microsoft.com/office/powerpoint/2010/main" val="521083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E1646C-8DDA-3D4F-93F1-8CB35C99933F}"/>
              </a:ext>
            </a:extLst>
          </p:cNvPr>
          <p:cNvSpPr>
            <a:spLocks noGrp="1"/>
          </p:cNvSpPr>
          <p:nvPr>
            <p:ph type="title"/>
          </p:nvPr>
        </p:nvSpPr>
        <p:spPr/>
        <p:txBody>
          <a:bodyPr/>
          <a:lstStyle/>
          <a:p>
            <a:r>
              <a:rPr kumimoji="1" lang="ja-JP" altLang="en-US"/>
              <a:t>本日のスケジュール</a:t>
            </a:r>
          </a:p>
        </p:txBody>
      </p:sp>
      <p:sp>
        <p:nvSpPr>
          <p:cNvPr id="10" name="コンテンツ プレースホルダー 9">
            <a:extLst>
              <a:ext uri="{FF2B5EF4-FFF2-40B4-BE49-F238E27FC236}">
                <a16:creationId xmlns:a16="http://schemas.microsoft.com/office/drawing/2014/main" id="{1F76C3B7-249A-B444-8906-0561E77241AF}"/>
              </a:ext>
            </a:extLst>
          </p:cNvPr>
          <p:cNvSpPr>
            <a:spLocks noGrp="1"/>
          </p:cNvSpPr>
          <p:nvPr>
            <p:ph idx="1"/>
          </p:nvPr>
        </p:nvSpPr>
        <p:spPr>
          <a:xfrm>
            <a:off x="810000" y="2342252"/>
            <a:ext cx="10554574" cy="3862968"/>
          </a:xfrm>
        </p:spPr>
        <p:txBody>
          <a:bodyPr>
            <a:normAutofit/>
          </a:bodyPr>
          <a:lstStyle/>
          <a:p>
            <a:pPr marL="0" indent="0">
              <a:buNone/>
            </a:pPr>
            <a:br>
              <a:rPr lang="en-US" altLang="ja-JP" dirty="0"/>
            </a:br>
            <a:br>
              <a:rPr lang="en-US" altLang="ja-JP" dirty="0"/>
            </a:br>
            <a:endParaRPr lang="ja-JP" altLang="en-US"/>
          </a:p>
        </p:txBody>
      </p:sp>
      <p:sp>
        <p:nvSpPr>
          <p:cNvPr id="4" name="正方形/長方形 3">
            <a:extLst>
              <a:ext uri="{FF2B5EF4-FFF2-40B4-BE49-F238E27FC236}">
                <a16:creationId xmlns:a16="http://schemas.microsoft.com/office/drawing/2014/main" id="{1E39455C-3DB6-9240-8FAD-9200A96FD1C0}"/>
              </a:ext>
            </a:extLst>
          </p:cNvPr>
          <p:cNvSpPr/>
          <p:nvPr/>
        </p:nvSpPr>
        <p:spPr>
          <a:xfrm>
            <a:off x="1364710" y="3117216"/>
            <a:ext cx="9120410" cy="5677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Meiryo UI" panose="020B0604030504040204" pitchFamily="50" charset="-128"/>
                <a:ea typeface="Meiryo UI" panose="020B0604030504040204" pitchFamily="50" charset="-128"/>
              </a:rPr>
              <a:t>1</a:t>
            </a:r>
            <a:r>
              <a:rPr kumimoji="1" lang="ja-JP" altLang="en-US" b="1">
                <a:solidFill>
                  <a:schemeClr val="tx1"/>
                </a:solidFill>
                <a:latin typeface="Meiryo UI" panose="020B0604030504040204" pitchFamily="50" charset="-128"/>
                <a:ea typeface="Meiryo UI" panose="020B0604030504040204" pitchFamily="50" charset="-128"/>
              </a:rPr>
              <a:t>：カスハラの基礎知識</a:t>
            </a:r>
            <a:br>
              <a:rPr kumimoji="1" lang="en-US" altLang="ja-JP" b="1" dirty="0">
                <a:solidFill>
                  <a:schemeClr val="tx1"/>
                </a:solidFill>
                <a:latin typeface="Meiryo UI" panose="020B0604030504040204" pitchFamily="50" charset="-128"/>
                <a:ea typeface="Meiryo UI" panose="020B0604030504040204" pitchFamily="50" charset="-128"/>
              </a:rPr>
            </a:br>
            <a:r>
              <a:rPr kumimoji="1" lang="ja-JP" altLang="en-US" b="1">
                <a:solidFill>
                  <a:schemeClr val="tx1"/>
                </a:solidFill>
                <a:latin typeface="Meiryo UI" panose="020B0604030504040204" pitchFamily="50" charset="-128"/>
                <a:ea typeface="Meiryo UI" panose="020B0604030504040204" pitchFamily="50" charset="-128"/>
              </a:rPr>
              <a:t>「何がカスハラにあたるのか？」正しい定義を理解する</a:t>
            </a:r>
            <a:endParaRPr kumimoji="1" lang="ja-JP" altLang="en-US">
              <a:solidFill>
                <a:schemeClr val="tx1"/>
              </a:solidFill>
            </a:endParaRPr>
          </a:p>
        </p:txBody>
      </p:sp>
      <p:sp>
        <p:nvSpPr>
          <p:cNvPr id="5" name="正方形/長方形 4">
            <a:extLst>
              <a:ext uri="{FF2B5EF4-FFF2-40B4-BE49-F238E27FC236}">
                <a16:creationId xmlns:a16="http://schemas.microsoft.com/office/drawing/2014/main" id="{F4DEF46B-F32A-B042-9F53-1F5271C896DB}"/>
              </a:ext>
            </a:extLst>
          </p:cNvPr>
          <p:cNvSpPr/>
          <p:nvPr/>
        </p:nvSpPr>
        <p:spPr>
          <a:xfrm>
            <a:off x="1364706" y="4184764"/>
            <a:ext cx="9120411" cy="5677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Meiryo UI" panose="020B0604030504040204" pitchFamily="50" charset="-128"/>
                <a:ea typeface="Meiryo UI" panose="020B0604030504040204" pitchFamily="50" charset="-128"/>
              </a:rPr>
              <a:t>2</a:t>
            </a:r>
            <a:r>
              <a:rPr kumimoji="1" lang="ja-JP" altLang="en-US" b="1">
                <a:solidFill>
                  <a:schemeClr val="tx1"/>
                </a:solidFill>
                <a:latin typeface="Meiryo UI" panose="020B0604030504040204" pitchFamily="50" charset="-128"/>
                <a:ea typeface="Meiryo UI" panose="020B0604030504040204" pitchFamily="50" charset="-128"/>
              </a:rPr>
              <a:t>：美容業におけるカスハラ実例紹介</a:t>
            </a:r>
            <a:br>
              <a:rPr kumimoji="1" lang="en-US" altLang="ja-JP" b="1" dirty="0">
                <a:solidFill>
                  <a:schemeClr val="tx1"/>
                </a:solidFill>
                <a:latin typeface="Meiryo UI" panose="020B0604030504040204" pitchFamily="50" charset="-128"/>
                <a:ea typeface="Meiryo UI" panose="020B0604030504040204" pitchFamily="50" charset="-128"/>
              </a:rPr>
            </a:br>
            <a:r>
              <a:rPr kumimoji="1" lang="ja-JP" altLang="en-US" b="1">
                <a:solidFill>
                  <a:schemeClr val="tx1"/>
                </a:solidFill>
                <a:latin typeface="Meiryo UI" panose="020B0604030504040204" pitchFamily="50" charset="-128"/>
                <a:ea typeface="Meiryo UI" panose="020B0604030504040204" pitchFamily="50" charset="-128"/>
              </a:rPr>
              <a:t>現場経験豊富な講師が、実際にあった事例と対応策を公開</a:t>
            </a:r>
            <a:endParaRPr kumimoji="1" lang="ja-JP" altLang="en-US">
              <a:solidFill>
                <a:schemeClr val="tx1"/>
              </a:solidFill>
            </a:endParaRPr>
          </a:p>
        </p:txBody>
      </p:sp>
      <p:sp>
        <p:nvSpPr>
          <p:cNvPr id="8" name="正方形/長方形 7">
            <a:extLst>
              <a:ext uri="{FF2B5EF4-FFF2-40B4-BE49-F238E27FC236}">
                <a16:creationId xmlns:a16="http://schemas.microsoft.com/office/drawing/2014/main" id="{6DD9BBC0-A49C-5048-A54A-BF8EF74C7C13}"/>
              </a:ext>
            </a:extLst>
          </p:cNvPr>
          <p:cNvSpPr/>
          <p:nvPr/>
        </p:nvSpPr>
        <p:spPr>
          <a:xfrm>
            <a:off x="1364707" y="5252312"/>
            <a:ext cx="9120411" cy="5677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Meiryo UI" panose="020B0604030504040204" pitchFamily="50" charset="-128"/>
                <a:ea typeface="Meiryo UI" panose="020B0604030504040204" pitchFamily="50" charset="-128"/>
              </a:rPr>
              <a:t>3</a:t>
            </a:r>
            <a:r>
              <a:rPr kumimoji="1" lang="ja-JP" altLang="en-US" b="1">
                <a:solidFill>
                  <a:schemeClr val="tx1"/>
                </a:solidFill>
                <a:latin typeface="Meiryo UI" panose="020B0604030504040204" pitchFamily="50" charset="-128"/>
                <a:ea typeface="Meiryo UI" panose="020B0604030504040204" pitchFamily="50" charset="-128"/>
              </a:rPr>
              <a:t>：「カスハラ防止対策企業向け奨励金」</a:t>
            </a:r>
            <a:br>
              <a:rPr kumimoji="1" lang="en-US" altLang="ja-JP" b="1" dirty="0">
                <a:solidFill>
                  <a:schemeClr val="tx1"/>
                </a:solidFill>
                <a:latin typeface="Meiryo UI" panose="020B0604030504040204" pitchFamily="50" charset="-128"/>
                <a:ea typeface="Meiryo UI" panose="020B0604030504040204" pitchFamily="50" charset="-128"/>
              </a:rPr>
            </a:br>
            <a:r>
              <a:rPr kumimoji="1" lang="ja-JP" altLang="en-US" b="1">
                <a:solidFill>
                  <a:schemeClr val="tx1"/>
                </a:solidFill>
                <a:latin typeface="Meiryo UI" panose="020B0604030504040204" pitchFamily="50" charset="-128"/>
                <a:ea typeface="Meiryo UI" panose="020B0604030504040204" pitchFamily="50" charset="-128"/>
              </a:rPr>
              <a:t>奨励金の詳細と、採択に向けた具体的な申請方法のレクチャー</a:t>
            </a:r>
            <a:endParaRPr kumimoji="1" lang="ja-JP" altLang="en-US">
              <a:solidFill>
                <a:schemeClr val="tx1"/>
              </a:solidFill>
            </a:endParaRPr>
          </a:p>
        </p:txBody>
      </p:sp>
    </p:spTree>
    <p:extLst>
      <p:ext uri="{BB962C8B-B14F-4D97-AF65-F5344CB8AC3E}">
        <p14:creationId xmlns:p14="http://schemas.microsoft.com/office/powerpoint/2010/main" val="3634628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E1646C-8DDA-3D4F-93F1-8CB35C99933F}"/>
              </a:ext>
            </a:extLst>
          </p:cNvPr>
          <p:cNvSpPr>
            <a:spLocks noGrp="1"/>
          </p:cNvSpPr>
          <p:nvPr>
            <p:ph type="title"/>
          </p:nvPr>
        </p:nvSpPr>
        <p:spPr/>
        <p:txBody>
          <a:bodyPr/>
          <a:lstStyle/>
          <a:p>
            <a:r>
              <a:rPr kumimoji="1" lang="ja-JP" altLang="en-US"/>
              <a:t>カスハラとは</a:t>
            </a:r>
          </a:p>
        </p:txBody>
      </p:sp>
      <p:sp>
        <p:nvSpPr>
          <p:cNvPr id="10" name="コンテンツ プレースホルダー 9">
            <a:extLst>
              <a:ext uri="{FF2B5EF4-FFF2-40B4-BE49-F238E27FC236}">
                <a16:creationId xmlns:a16="http://schemas.microsoft.com/office/drawing/2014/main" id="{1F76C3B7-249A-B444-8906-0561E77241AF}"/>
              </a:ext>
            </a:extLst>
          </p:cNvPr>
          <p:cNvSpPr>
            <a:spLocks noGrp="1"/>
          </p:cNvSpPr>
          <p:nvPr>
            <p:ph idx="1"/>
          </p:nvPr>
        </p:nvSpPr>
        <p:spPr>
          <a:xfrm>
            <a:off x="810000" y="2342252"/>
            <a:ext cx="10554574" cy="3862968"/>
          </a:xfrm>
        </p:spPr>
        <p:txBody>
          <a:bodyPr>
            <a:normAutofit/>
          </a:bodyPr>
          <a:lstStyle/>
          <a:p>
            <a:pPr marL="0" indent="0">
              <a:buNone/>
            </a:pPr>
            <a:br>
              <a:rPr lang="en-US" altLang="ja-JP" dirty="0"/>
            </a:br>
            <a:br>
              <a:rPr lang="en-US" altLang="ja-JP" dirty="0"/>
            </a:br>
            <a:endParaRPr lang="ja-JP" altLang="en-US"/>
          </a:p>
        </p:txBody>
      </p:sp>
      <p:sp>
        <p:nvSpPr>
          <p:cNvPr id="6" name="正方形/長方形 5">
            <a:extLst>
              <a:ext uri="{FF2B5EF4-FFF2-40B4-BE49-F238E27FC236}">
                <a16:creationId xmlns:a16="http://schemas.microsoft.com/office/drawing/2014/main" id="{C67B0705-3D30-2D4C-BCF1-BB68FF466B85}"/>
              </a:ext>
            </a:extLst>
          </p:cNvPr>
          <p:cNvSpPr/>
          <p:nvPr/>
        </p:nvSpPr>
        <p:spPr>
          <a:xfrm>
            <a:off x="1527082" y="3589952"/>
            <a:ext cx="9120410" cy="26152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t>顧客等から就業者に対する、著しい迷惑行為であり、就業環境を害するものです。</a:t>
            </a:r>
            <a:br>
              <a:rPr lang="en-US" altLang="ja-JP" dirty="0"/>
            </a:br>
            <a:endParaRPr lang="ja-JP" altLang="en-US"/>
          </a:p>
          <a:p>
            <a:pPr algn="ctr"/>
            <a:r>
              <a:rPr lang="ja-JP" altLang="en-US"/>
              <a:t>著しい迷惑行為とは、暴行、脅迫その他の違法な行為</a:t>
            </a:r>
            <a:br>
              <a:rPr lang="en-US" altLang="ja-JP" dirty="0"/>
            </a:br>
            <a:r>
              <a:rPr lang="ja-JP" altLang="en-US"/>
              <a:t>又は正当な理由がない過度な要求、暴言などの不当な行為です。</a:t>
            </a:r>
          </a:p>
        </p:txBody>
      </p:sp>
      <p:sp>
        <p:nvSpPr>
          <p:cNvPr id="8" name="正方形/長方形 7">
            <a:extLst>
              <a:ext uri="{FF2B5EF4-FFF2-40B4-BE49-F238E27FC236}">
                <a16:creationId xmlns:a16="http://schemas.microsoft.com/office/drawing/2014/main" id="{73D20F1F-541C-0447-96B1-50AA0B751E63}"/>
              </a:ext>
            </a:extLst>
          </p:cNvPr>
          <p:cNvSpPr/>
          <p:nvPr/>
        </p:nvSpPr>
        <p:spPr>
          <a:xfrm>
            <a:off x="1527082" y="2489328"/>
            <a:ext cx="9120410" cy="9050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t>東京都の条例では、「何人も、あらゆる場において、</a:t>
            </a:r>
            <a:endParaRPr lang="en-US" altLang="ja-JP" dirty="0"/>
          </a:p>
          <a:p>
            <a:pPr algn="ctr"/>
            <a:r>
              <a:rPr lang="ja-JP" altLang="en-US"/>
              <a:t>カスタマーハラスメントを行ってはならない」と定められています。</a:t>
            </a:r>
          </a:p>
        </p:txBody>
      </p:sp>
    </p:spTree>
    <p:extLst>
      <p:ext uri="{BB962C8B-B14F-4D97-AF65-F5344CB8AC3E}">
        <p14:creationId xmlns:p14="http://schemas.microsoft.com/office/powerpoint/2010/main" val="3698013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EE01D9-30C5-B345-A58A-F1A7DBC0EF6B}"/>
              </a:ext>
            </a:extLst>
          </p:cNvPr>
          <p:cNvSpPr>
            <a:spLocks noGrp="1"/>
          </p:cNvSpPr>
          <p:nvPr>
            <p:ph type="title"/>
          </p:nvPr>
        </p:nvSpPr>
        <p:spPr/>
        <p:txBody>
          <a:bodyPr/>
          <a:lstStyle/>
          <a:p>
            <a:r>
              <a:rPr kumimoji="1" lang="ja-JP" altLang="en-US"/>
              <a:t>カスハラ類型</a:t>
            </a:r>
          </a:p>
        </p:txBody>
      </p:sp>
      <p:sp>
        <p:nvSpPr>
          <p:cNvPr id="4" name="正方形/長方形 3">
            <a:extLst>
              <a:ext uri="{FF2B5EF4-FFF2-40B4-BE49-F238E27FC236}">
                <a16:creationId xmlns:a16="http://schemas.microsoft.com/office/drawing/2014/main" id="{ABBFFB99-DF3E-E74E-92EB-B8A4D0518163}"/>
              </a:ext>
            </a:extLst>
          </p:cNvPr>
          <p:cNvSpPr/>
          <p:nvPr/>
        </p:nvSpPr>
        <p:spPr>
          <a:xfrm>
            <a:off x="255910" y="2483944"/>
            <a:ext cx="3829771" cy="5677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eiryo UI" panose="020B0604030504040204" pitchFamily="50" charset="-128"/>
                <a:ea typeface="Meiryo UI" panose="020B0604030504040204" pitchFamily="50" charset="-128"/>
              </a:rPr>
              <a:t>時間拘束型</a:t>
            </a:r>
            <a:endParaRPr kumimoji="1" lang="ja-JP" altLang="en-US">
              <a:solidFill>
                <a:schemeClr val="tx1"/>
              </a:solidFill>
            </a:endParaRPr>
          </a:p>
        </p:txBody>
      </p:sp>
      <p:sp>
        <p:nvSpPr>
          <p:cNvPr id="5" name="正方形/長方形 4">
            <a:extLst>
              <a:ext uri="{FF2B5EF4-FFF2-40B4-BE49-F238E27FC236}">
                <a16:creationId xmlns:a16="http://schemas.microsoft.com/office/drawing/2014/main" id="{B535171B-8B9D-3947-9D0E-066597A2331E}"/>
              </a:ext>
            </a:extLst>
          </p:cNvPr>
          <p:cNvSpPr/>
          <p:nvPr/>
        </p:nvSpPr>
        <p:spPr>
          <a:xfrm>
            <a:off x="8182146" y="2483942"/>
            <a:ext cx="3829771" cy="5677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eiryo UI" panose="020B0604030504040204" pitchFamily="50" charset="-128"/>
                <a:ea typeface="Meiryo UI" panose="020B0604030504040204" pitchFamily="50" charset="-128"/>
              </a:rPr>
              <a:t>リピート型</a:t>
            </a:r>
            <a:endParaRPr kumimoji="1" lang="ja-JP" altLang="en-US">
              <a:solidFill>
                <a:schemeClr val="tx1"/>
              </a:solidFill>
            </a:endParaRPr>
          </a:p>
        </p:txBody>
      </p:sp>
      <p:sp>
        <p:nvSpPr>
          <p:cNvPr id="6" name="正方形/長方形 5">
            <a:extLst>
              <a:ext uri="{FF2B5EF4-FFF2-40B4-BE49-F238E27FC236}">
                <a16:creationId xmlns:a16="http://schemas.microsoft.com/office/drawing/2014/main" id="{B887FC0F-6D3B-8442-8D13-5E8D6F4611DF}"/>
              </a:ext>
            </a:extLst>
          </p:cNvPr>
          <p:cNvSpPr/>
          <p:nvPr/>
        </p:nvSpPr>
        <p:spPr>
          <a:xfrm>
            <a:off x="4237781" y="4076651"/>
            <a:ext cx="3829771" cy="5677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eiryo UI" panose="020B0604030504040204" pitchFamily="50" charset="-128"/>
                <a:ea typeface="Meiryo UI" panose="020B0604030504040204" pitchFamily="50" charset="-128"/>
              </a:rPr>
              <a:t>暴言型＊</a:t>
            </a:r>
            <a:endParaRPr kumimoji="1" lang="ja-JP" altLang="en-US">
              <a:solidFill>
                <a:schemeClr val="tx1"/>
              </a:solidFill>
            </a:endParaRPr>
          </a:p>
        </p:txBody>
      </p:sp>
      <p:sp>
        <p:nvSpPr>
          <p:cNvPr id="7" name="正方形/長方形 6">
            <a:extLst>
              <a:ext uri="{FF2B5EF4-FFF2-40B4-BE49-F238E27FC236}">
                <a16:creationId xmlns:a16="http://schemas.microsoft.com/office/drawing/2014/main" id="{CABE059B-F728-1344-97B5-E577F8ACC615}"/>
              </a:ext>
            </a:extLst>
          </p:cNvPr>
          <p:cNvSpPr/>
          <p:nvPr/>
        </p:nvSpPr>
        <p:spPr>
          <a:xfrm>
            <a:off x="255908" y="3280299"/>
            <a:ext cx="3829771" cy="5677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eiryo UI" panose="020B0604030504040204" pitchFamily="50" charset="-128"/>
                <a:ea typeface="Meiryo UI" panose="020B0604030504040204" pitchFamily="50" charset="-128"/>
              </a:rPr>
              <a:t>脅迫型</a:t>
            </a:r>
            <a:endParaRPr kumimoji="1" lang="ja-JP" altLang="en-US">
              <a:solidFill>
                <a:schemeClr val="tx1"/>
              </a:solidFill>
            </a:endParaRPr>
          </a:p>
        </p:txBody>
      </p:sp>
      <p:sp>
        <p:nvSpPr>
          <p:cNvPr id="9" name="正方形/長方形 8">
            <a:extLst>
              <a:ext uri="{FF2B5EF4-FFF2-40B4-BE49-F238E27FC236}">
                <a16:creationId xmlns:a16="http://schemas.microsoft.com/office/drawing/2014/main" id="{0BDF054E-37C3-B043-9DBF-AD2D862391F2}"/>
              </a:ext>
            </a:extLst>
          </p:cNvPr>
          <p:cNvSpPr/>
          <p:nvPr/>
        </p:nvSpPr>
        <p:spPr>
          <a:xfrm>
            <a:off x="4219028" y="2483943"/>
            <a:ext cx="3829771" cy="5677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eiryo UI" panose="020B0604030504040204" pitchFamily="50" charset="-128"/>
                <a:ea typeface="Meiryo UI" panose="020B0604030504040204" pitchFamily="50" charset="-128"/>
              </a:rPr>
              <a:t>権威型</a:t>
            </a:r>
            <a:endParaRPr kumimoji="1" lang="ja-JP" altLang="en-US">
              <a:solidFill>
                <a:schemeClr val="tx1"/>
              </a:solidFill>
            </a:endParaRPr>
          </a:p>
        </p:txBody>
      </p:sp>
      <p:sp>
        <p:nvSpPr>
          <p:cNvPr id="10" name="正方形/長方形 9">
            <a:extLst>
              <a:ext uri="{FF2B5EF4-FFF2-40B4-BE49-F238E27FC236}">
                <a16:creationId xmlns:a16="http://schemas.microsoft.com/office/drawing/2014/main" id="{97E82D7E-C935-5F42-8433-78DBF29B8B6F}"/>
              </a:ext>
            </a:extLst>
          </p:cNvPr>
          <p:cNvSpPr/>
          <p:nvPr/>
        </p:nvSpPr>
        <p:spPr>
          <a:xfrm>
            <a:off x="4219027" y="3280299"/>
            <a:ext cx="3829771" cy="5677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eiryo UI" panose="020B0604030504040204" pitchFamily="50" charset="-128"/>
                <a:ea typeface="Meiryo UI" panose="020B0604030504040204" pitchFamily="50" charset="-128"/>
              </a:rPr>
              <a:t>セクハラ型</a:t>
            </a:r>
            <a:endParaRPr kumimoji="1" lang="ja-JP" altLang="en-US">
              <a:solidFill>
                <a:schemeClr val="tx1"/>
              </a:solidFill>
            </a:endParaRPr>
          </a:p>
        </p:txBody>
      </p:sp>
      <p:sp>
        <p:nvSpPr>
          <p:cNvPr id="11" name="正方形/長方形 10">
            <a:extLst>
              <a:ext uri="{FF2B5EF4-FFF2-40B4-BE49-F238E27FC236}">
                <a16:creationId xmlns:a16="http://schemas.microsoft.com/office/drawing/2014/main" id="{AFEC2B07-D584-E247-9B0B-EE72FDC80445}"/>
              </a:ext>
            </a:extLst>
          </p:cNvPr>
          <p:cNvSpPr/>
          <p:nvPr/>
        </p:nvSpPr>
        <p:spPr>
          <a:xfrm>
            <a:off x="8182146" y="3280299"/>
            <a:ext cx="3829771" cy="5677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Meiryo UI" panose="020B0604030504040204" pitchFamily="50" charset="-128"/>
                <a:ea typeface="Meiryo UI" panose="020B0604030504040204" pitchFamily="50" charset="-128"/>
              </a:rPr>
              <a:t>SNS</a:t>
            </a:r>
            <a:r>
              <a:rPr kumimoji="1" lang="ja-JP" altLang="en-US" b="1">
                <a:solidFill>
                  <a:schemeClr val="tx1"/>
                </a:solidFill>
                <a:latin typeface="Meiryo UI" panose="020B0604030504040204" pitchFamily="50" charset="-128"/>
                <a:ea typeface="Meiryo UI" panose="020B0604030504040204" pitchFamily="50" charset="-128"/>
              </a:rPr>
              <a:t>投稿型</a:t>
            </a:r>
            <a:endParaRPr kumimoji="1" lang="ja-JP" altLang="en-US">
              <a:solidFill>
                <a:schemeClr val="tx1"/>
              </a:solidFill>
            </a:endParaRPr>
          </a:p>
        </p:txBody>
      </p:sp>
      <p:sp>
        <p:nvSpPr>
          <p:cNvPr id="12" name="正方形/長方形 11">
            <a:extLst>
              <a:ext uri="{FF2B5EF4-FFF2-40B4-BE49-F238E27FC236}">
                <a16:creationId xmlns:a16="http://schemas.microsoft.com/office/drawing/2014/main" id="{10BFB460-D685-A44F-8250-9B6917A6CD55}"/>
              </a:ext>
            </a:extLst>
          </p:cNvPr>
          <p:cNvSpPr/>
          <p:nvPr/>
        </p:nvSpPr>
        <p:spPr>
          <a:xfrm>
            <a:off x="255907" y="4076652"/>
            <a:ext cx="3829771" cy="5677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eiryo UI" panose="020B0604030504040204" pitchFamily="50" charset="-128"/>
                <a:ea typeface="Meiryo UI" panose="020B0604030504040204" pitchFamily="50" charset="-128"/>
              </a:rPr>
              <a:t>コロナ型</a:t>
            </a:r>
            <a:endParaRPr kumimoji="1" lang="ja-JP" altLang="en-US">
              <a:solidFill>
                <a:schemeClr val="tx1"/>
              </a:solidFill>
            </a:endParaRPr>
          </a:p>
        </p:txBody>
      </p:sp>
      <p:sp>
        <p:nvSpPr>
          <p:cNvPr id="13" name="正方形/長方形 12">
            <a:extLst>
              <a:ext uri="{FF2B5EF4-FFF2-40B4-BE49-F238E27FC236}">
                <a16:creationId xmlns:a16="http://schemas.microsoft.com/office/drawing/2014/main" id="{14E8D21D-59C7-4F4B-BCCA-1CEF6F64C295}"/>
              </a:ext>
            </a:extLst>
          </p:cNvPr>
          <p:cNvSpPr/>
          <p:nvPr/>
        </p:nvSpPr>
        <p:spPr>
          <a:xfrm>
            <a:off x="9349591" y="4076653"/>
            <a:ext cx="1494880" cy="5677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err="1">
                <a:solidFill>
                  <a:schemeClr val="tx1"/>
                </a:solidFill>
                <a:latin typeface="Meiryo UI" panose="020B0604030504040204" pitchFamily="50" charset="-128"/>
                <a:ea typeface="Meiryo UI" panose="020B0604030504040204" pitchFamily="50" charset="-128"/>
              </a:rPr>
              <a:t>etc</a:t>
            </a:r>
            <a:r>
              <a:rPr kumimoji="1" lang="en-US" altLang="ja-JP" b="1" dirty="0">
                <a:solidFill>
                  <a:schemeClr val="tx1"/>
                </a:solidFill>
                <a:latin typeface="Meiryo UI" panose="020B0604030504040204" pitchFamily="50" charset="-128"/>
                <a:ea typeface="Meiryo UI" panose="020B0604030504040204" pitchFamily="50" charset="-128"/>
              </a:rPr>
              <a:t>…</a:t>
            </a:r>
            <a:endParaRPr kumimoji="1" lang="ja-JP" altLang="en-US">
              <a:solidFill>
                <a:schemeClr val="tx1"/>
              </a:solidFill>
            </a:endParaRPr>
          </a:p>
        </p:txBody>
      </p:sp>
      <p:sp>
        <p:nvSpPr>
          <p:cNvPr id="14" name="テキスト ボックス 13">
            <a:extLst>
              <a:ext uri="{FF2B5EF4-FFF2-40B4-BE49-F238E27FC236}">
                <a16:creationId xmlns:a16="http://schemas.microsoft.com/office/drawing/2014/main" id="{851F3307-5205-5D47-97BF-A7C551A9D8F5}"/>
              </a:ext>
            </a:extLst>
          </p:cNvPr>
          <p:cNvSpPr txBox="1"/>
          <p:nvPr/>
        </p:nvSpPr>
        <p:spPr>
          <a:xfrm>
            <a:off x="1376686" y="5826245"/>
            <a:ext cx="9551963" cy="710964"/>
          </a:xfrm>
          <a:prstGeom prst="rect">
            <a:avLst/>
          </a:prstGeom>
          <a:noFill/>
        </p:spPr>
        <p:txBody>
          <a:bodyPr wrap="square" rtlCol="0">
            <a:spAutoFit/>
          </a:bodyPr>
          <a:lstStyle/>
          <a:p>
            <a:r>
              <a:rPr lang="ja-JP" altLang="en-US"/>
              <a:t>上記の中でも</a:t>
            </a:r>
            <a:r>
              <a:rPr lang="ja-JP" altLang="ja-JP"/>
              <a:t>違法性のある迷惑行為で</a:t>
            </a:r>
            <a:r>
              <a:rPr lang="ja-JP" altLang="en-US"/>
              <a:t>の場合、</a:t>
            </a:r>
            <a:r>
              <a:rPr lang="ja-JP" altLang="ja-JP"/>
              <a:t>刑法等に抵触</a:t>
            </a:r>
            <a:r>
              <a:rPr lang="ja-JP" altLang="en-US"/>
              <a:t>する可能性があります。</a:t>
            </a:r>
            <a:endParaRPr lang="en-US" altLang="ja-JP" dirty="0"/>
          </a:p>
          <a:p>
            <a:r>
              <a:rPr lang="ja-JP" altLang="en-US"/>
              <a:t>参考：厚生労働省「カスタマーハラスメント対策企業マニュアル」</a:t>
            </a:r>
            <a:endParaRPr kumimoji="1" lang="ja-JP" altLang="en-US"/>
          </a:p>
        </p:txBody>
      </p:sp>
    </p:spTree>
    <p:extLst>
      <p:ext uri="{BB962C8B-B14F-4D97-AF65-F5344CB8AC3E}">
        <p14:creationId xmlns:p14="http://schemas.microsoft.com/office/powerpoint/2010/main" val="628727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E1646C-8DDA-3D4F-93F1-8CB35C99933F}"/>
              </a:ext>
            </a:extLst>
          </p:cNvPr>
          <p:cNvSpPr>
            <a:spLocks noGrp="1"/>
          </p:cNvSpPr>
          <p:nvPr>
            <p:ph type="title"/>
          </p:nvPr>
        </p:nvSpPr>
        <p:spPr/>
        <p:txBody>
          <a:bodyPr/>
          <a:lstStyle/>
          <a:p>
            <a:r>
              <a:rPr kumimoji="1" lang="ja-JP" altLang="en-US"/>
              <a:t>美容室の分類</a:t>
            </a:r>
          </a:p>
        </p:txBody>
      </p:sp>
      <p:sp>
        <p:nvSpPr>
          <p:cNvPr id="3" name="コンテンツ プレースホルダー 2">
            <a:extLst>
              <a:ext uri="{FF2B5EF4-FFF2-40B4-BE49-F238E27FC236}">
                <a16:creationId xmlns:a16="http://schemas.microsoft.com/office/drawing/2014/main" id="{D2B8522D-3D88-2F4A-BFF0-7500E9EEE05A}"/>
              </a:ext>
            </a:extLst>
          </p:cNvPr>
          <p:cNvSpPr>
            <a:spLocks noGrp="1"/>
          </p:cNvSpPr>
          <p:nvPr>
            <p:ph idx="1"/>
          </p:nvPr>
        </p:nvSpPr>
        <p:spPr>
          <a:xfrm>
            <a:off x="818712" y="2405501"/>
            <a:ext cx="10554574" cy="1028913"/>
          </a:xfrm>
        </p:spPr>
        <p:txBody>
          <a:bodyPr>
            <a:normAutofit fontScale="92500" lnSpcReduction="10000"/>
          </a:bodyPr>
          <a:lstStyle/>
          <a:p>
            <a:r>
              <a:rPr lang="ja-JP" altLang="en-US"/>
              <a:t>美容室業といっても多くの業種が存在します。</a:t>
            </a:r>
            <a:br>
              <a:rPr lang="en-US" altLang="ja-JP" dirty="0"/>
            </a:br>
            <a:r>
              <a:rPr lang="ja-JP" altLang="en-US"/>
              <a:t>一般サロン、アイビューティ</a:t>
            </a:r>
            <a:r>
              <a:rPr lang="en-US" altLang="ja-JP" dirty="0"/>
              <a:t>(</a:t>
            </a:r>
            <a:r>
              <a:rPr lang="ja-JP" altLang="en-US"/>
              <a:t>まつ毛等</a:t>
            </a:r>
            <a:r>
              <a:rPr lang="en-US" altLang="ja-JP" dirty="0"/>
              <a:t>)</a:t>
            </a:r>
            <a:r>
              <a:rPr lang="ja-JP" altLang="en-US"/>
              <a:t>、ブライダルヘアメイク</a:t>
            </a:r>
            <a:r>
              <a:rPr lang="en-US" altLang="ja-JP" dirty="0"/>
              <a:t>(</a:t>
            </a:r>
            <a:r>
              <a:rPr lang="ja-JP" altLang="en-US"/>
              <a:t>着付</a:t>
            </a:r>
            <a:r>
              <a:rPr lang="en-US" altLang="ja-JP" dirty="0"/>
              <a:t>)</a:t>
            </a:r>
            <a:r>
              <a:rPr lang="ja-JP" altLang="en-US"/>
              <a:t>、訪問美容</a:t>
            </a:r>
            <a:r>
              <a:rPr lang="en-US" altLang="ja-JP" dirty="0"/>
              <a:t>(</a:t>
            </a:r>
            <a:r>
              <a:rPr lang="ja-JP" altLang="en-US"/>
              <a:t>介護</a:t>
            </a:r>
            <a:r>
              <a:rPr lang="en-US" altLang="ja-JP" dirty="0"/>
              <a:t>,</a:t>
            </a:r>
            <a:r>
              <a:rPr lang="ja-JP" altLang="en-US"/>
              <a:t>高齢者</a:t>
            </a:r>
            <a:r>
              <a:rPr lang="en-US" altLang="ja-JP" dirty="0"/>
              <a:t>)</a:t>
            </a:r>
            <a:br>
              <a:rPr lang="en-US" altLang="ja-JP" dirty="0"/>
            </a:br>
            <a:r>
              <a:rPr lang="ja-JP" altLang="en-US"/>
              <a:t>ヘアメイクを伴う着物レンタル店、ヘアメイクを伴う写真館</a:t>
            </a:r>
            <a:r>
              <a:rPr lang="en-US" altLang="ja-JP" dirty="0"/>
              <a:t>(</a:t>
            </a:r>
            <a:r>
              <a:rPr lang="ja-JP" altLang="en-US"/>
              <a:t>フォトウエディング</a:t>
            </a:r>
            <a:r>
              <a:rPr lang="en-US" altLang="ja-JP" dirty="0"/>
              <a:t>) </a:t>
            </a:r>
            <a:r>
              <a:rPr lang="ja-JP" altLang="en-US"/>
              <a:t>などなど</a:t>
            </a:r>
            <a:br>
              <a:rPr lang="en-US" altLang="ja-JP" dirty="0"/>
            </a:br>
            <a:r>
              <a:rPr lang="en-US" altLang="ja-JP" dirty="0"/>
              <a:t>(</a:t>
            </a:r>
            <a:r>
              <a:rPr lang="ja-JP" altLang="en-US"/>
              <a:t>事前に管轄保健所の検査を受け、美容師国家資格所持者による施術</a:t>
            </a:r>
            <a:r>
              <a:rPr lang="en-US" altLang="ja-JP" dirty="0"/>
              <a:t>-</a:t>
            </a:r>
            <a:r>
              <a:rPr lang="ja-JP" altLang="en-US"/>
              <a:t>一部例外あり</a:t>
            </a:r>
            <a:r>
              <a:rPr lang="en-US" altLang="ja-JP" dirty="0"/>
              <a:t>-)</a:t>
            </a:r>
          </a:p>
        </p:txBody>
      </p:sp>
      <p:pic>
        <p:nvPicPr>
          <p:cNvPr id="7" name="図 6">
            <a:extLst>
              <a:ext uri="{FF2B5EF4-FFF2-40B4-BE49-F238E27FC236}">
                <a16:creationId xmlns:a16="http://schemas.microsoft.com/office/drawing/2014/main" id="{E5639854-E35C-0649-9FAB-293348B37658}"/>
              </a:ext>
            </a:extLst>
          </p:cNvPr>
          <p:cNvPicPr>
            <a:picLocks noChangeAspect="1"/>
          </p:cNvPicPr>
          <p:nvPr/>
        </p:nvPicPr>
        <p:blipFill>
          <a:blip r:embed="rId2"/>
          <a:stretch>
            <a:fillRect/>
          </a:stretch>
        </p:blipFill>
        <p:spPr>
          <a:xfrm>
            <a:off x="3609344" y="3646485"/>
            <a:ext cx="2320925" cy="2320925"/>
          </a:xfrm>
          <a:prstGeom prst="rect">
            <a:avLst/>
          </a:prstGeom>
        </p:spPr>
      </p:pic>
      <p:pic>
        <p:nvPicPr>
          <p:cNvPr id="9" name="図 8">
            <a:extLst>
              <a:ext uri="{FF2B5EF4-FFF2-40B4-BE49-F238E27FC236}">
                <a16:creationId xmlns:a16="http://schemas.microsoft.com/office/drawing/2014/main" id="{D1086706-DB1B-F34A-9E9A-1FB6FC42D7CC}"/>
              </a:ext>
            </a:extLst>
          </p:cNvPr>
          <p:cNvPicPr>
            <a:picLocks noChangeAspect="1"/>
          </p:cNvPicPr>
          <p:nvPr/>
        </p:nvPicPr>
        <p:blipFill>
          <a:blip r:embed="rId3"/>
          <a:stretch>
            <a:fillRect/>
          </a:stretch>
        </p:blipFill>
        <p:spPr>
          <a:xfrm>
            <a:off x="6968022" y="3897308"/>
            <a:ext cx="1092417" cy="1831975"/>
          </a:xfrm>
          <a:prstGeom prst="rect">
            <a:avLst/>
          </a:prstGeom>
        </p:spPr>
      </p:pic>
      <p:pic>
        <p:nvPicPr>
          <p:cNvPr id="11" name="図 10">
            <a:extLst>
              <a:ext uri="{FF2B5EF4-FFF2-40B4-BE49-F238E27FC236}">
                <a16:creationId xmlns:a16="http://schemas.microsoft.com/office/drawing/2014/main" id="{D04D5691-E345-9E4C-9E14-2295231F4B25}"/>
              </a:ext>
            </a:extLst>
          </p:cNvPr>
          <p:cNvPicPr>
            <a:picLocks noChangeAspect="1"/>
          </p:cNvPicPr>
          <p:nvPr/>
        </p:nvPicPr>
        <p:blipFill>
          <a:blip r:embed="rId4"/>
          <a:stretch>
            <a:fillRect/>
          </a:stretch>
        </p:blipFill>
        <p:spPr>
          <a:xfrm>
            <a:off x="925318" y="3871911"/>
            <a:ext cx="1496472" cy="1676400"/>
          </a:xfrm>
          <a:prstGeom prst="rect">
            <a:avLst/>
          </a:prstGeom>
        </p:spPr>
      </p:pic>
      <p:pic>
        <p:nvPicPr>
          <p:cNvPr id="13" name="図 12">
            <a:extLst>
              <a:ext uri="{FF2B5EF4-FFF2-40B4-BE49-F238E27FC236}">
                <a16:creationId xmlns:a16="http://schemas.microsoft.com/office/drawing/2014/main" id="{B95C9069-A5BC-E440-B464-980337CB4D5F}"/>
              </a:ext>
            </a:extLst>
          </p:cNvPr>
          <p:cNvPicPr>
            <a:picLocks noChangeAspect="1"/>
          </p:cNvPicPr>
          <p:nvPr/>
        </p:nvPicPr>
        <p:blipFill>
          <a:blip r:embed="rId5"/>
          <a:stretch>
            <a:fillRect/>
          </a:stretch>
        </p:blipFill>
        <p:spPr>
          <a:xfrm>
            <a:off x="9523860" y="3897307"/>
            <a:ext cx="1309239" cy="1831975"/>
          </a:xfrm>
          <a:prstGeom prst="rect">
            <a:avLst/>
          </a:prstGeom>
        </p:spPr>
      </p:pic>
    </p:spTree>
    <p:extLst>
      <p:ext uri="{BB962C8B-B14F-4D97-AF65-F5344CB8AC3E}">
        <p14:creationId xmlns:p14="http://schemas.microsoft.com/office/powerpoint/2010/main" val="520733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E1646C-8DDA-3D4F-93F1-8CB35C99933F}"/>
              </a:ext>
            </a:extLst>
          </p:cNvPr>
          <p:cNvSpPr>
            <a:spLocks noGrp="1"/>
          </p:cNvSpPr>
          <p:nvPr>
            <p:ph type="title"/>
          </p:nvPr>
        </p:nvSpPr>
        <p:spPr/>
        <p:txBody>
          <a:bodyPr/>
          <a:lstStyle/>
          <a:p>
            <a:r>
              <a:rPr kumimoji="1" lang="ja-JP" altLang="en-US"/>
              <a:t>美容室業にみられる</a:t>
            </a:r>
            <a:r>
              <a:rPr kumimoji="1" lang="en-US" altLang="ja-JP" dirty="0"/>
              <a:t>,</a:t>
            </a:r>
            <a:r>
              <a:rPr lang="ja-JP" altLang="en-US"/>
              <a:t>カスハラって？？</a:t>
            </a:r>
            <a:endParaRPr kumimoji="1" lang="ja-JP" altLang="en-US"/>
          </a:p>
        </p:txBody>
      </p:sp>
      <p:sp>
        <p:nvSpPr>
          <p:cNvPr id="10" name="コンテンツ プレースホルダー 9">
            <a:extLst>
              <a:ext uri="{FF2B5EF4-FFF2-40B4-BE49-F238E27FC236}">
                <a16:creationId xmlns:a16="http://schemas.microsoft.com/office/drawing/2014/main" id="{1F76C3B7-249A-B444-8906-0561E77241AF}"/>
              </a:ext>
            </a:extLst>
          </p:cNvPr>
          <p:cNvSpPr>
            <a:spLocks noGrp="1"/>
          </p:cNvSpPr>
          <p:nvPr>
            <p:ph idx="1"/>
          </p:nvPr>
        </p:nvSpPr>
        <p:spPr>
          <a:xfrm>
            <a:off x="810000" y="2342252"/>
            <a:ext cx="10554574" cy="3862968"/>
          </a:xfrm>
        </p:spPr>
        <p:txBody>
          <a:bodyPr>
            <a:normAutofit/>
          </a:bodyPr>
          <a:lstStyle/>
          <a:p>
            <a:pPr marL="0" indent="0">
              <a:buNone/>
            </a:pPr>
            <a:br>
              <a:rPr lang="en-US" altLang="ja-JP" dirty="0"/>
            </a:br>
            <a:br>
              <a:rPr lang="en-US" altLang="ja-JP" dirty="0"/>
            </a:br>
            <a:endParaRPr lang="ja-JP" altLang="en-US"/>
          </a:p>
        </p:txBody>
      </p:sp>
      <p:sp>
        <p:nvSpPr>
          <p:cNvPr id="4" name="正方形/長方形 3">
            <a:extLst>
              <a:ext uri="{FF2B5EF4-FFF2-40B4-BE49-F238E27FC236}">
                <a16:creationId xmlns:a16="http://schemas.microsoft.com/office/drawing/2014/main" id="{1E39455C-3DB6-9240-8FAD-9200A96FD1C0}"/>
              </a:ext>
            </a:extLst>
          </p:cNvPr>
          <p:cNvSpPr/>
          <p:nvPr/>
        </p:nvSpPr>
        <p:spPr>
          <a:xfrm>
            <a:off x="1364710" y="3117217"/>
            <a:ext cx="9120410" cy="5677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eiryo UI" panose="020B0604030504040204" pitchFamily="50" charset="-128"/>
                <a:ea typeface="Meiryo UI" panose="020B0604030504040204" pitchFamily="50" charset="-128"/>
              </a:rPr>
              <a:t>お客様が怒っちゃって、、、</a:t>
            </a:r>
            <a:endParaRPr kumimoji="1" lang="ja-JP" altLang="en-US">
              <a:solidFill>
                <a:schemeClr val="tx1"/>
              </a:solidFill>
            </a:endParaRPr>
          </a:p>
        </p:txBody>
      </p:sp>
      <p:sp>
        <p:nvSpPr>
          <p:cNvPr id="5" name="正方形/長方形 4">
            <a:extLst>
              <a:ext uri="{FF2B5EF4-FFF2-40B4-BE49-F238E27FC236}">
                <a16:creationId xmlns:a16="http://schemas.microsoft.com/office/drawing/2014/main" id="{F4DEF46B-F32A-B042-9F53-1F5271C896DB}"/>
              </a:ext>
            </a:extLst>
          </p:cNvPr>
          <p:cNvSpPr/>
          <p:nvPr/>
        </p:nvSpPr>
        <p:spPr>
          <a:xfrm>
            <a:off x="1364708" y="4101783"/>
            <a:ext cx="9120411" cy="5677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eiryo UI" panose="020B0604030504040204" pitchFamily="50" charset="-128"/>
                <a:ea typeface="Meiryo UI" panose="020B0604030504040204" pitchFamily="50" charset="-128"/>
              </a:rPr>
              <a:t>取引先のプランナーが、、、ホテルの担当者が、、、テナントビルの営業担当が、、、</a:t>
            </a:r>
            <a:endParaRPr kumimoji="1" lang="ja-JP" altLang="en-US">
              <a:solidFill>
                <a:schemeClr val="tx1"/>
              </a:solidFill>
            </a:endParaRPr>
          </a:p>
        </p:txBody>
      </p:sp>
      <p:sp>
        <p:nvSpPr>
          <p:cNvPr id="6" name="正方形/長方形 5">
            <a:extLst>
              <a:ext uri="{FF2B5EF4-FFF2-40B4-BE49-F238E27FC236}">
                <a16:creationId xmlns:a16="http://schemas.microsoft.com/office/drawing/2014/main" id="{C67B0705-3D30-2D4C-BCF1-BB68FF466B85}"/>
              </a:ext>
            </a:extLst>
          </p:cNvPr>
          <p:cNvSpPr/>
          <p:nvPr/>
        </p:nvSpPr>
        <p:spPr>
          <a:xfrm>
            <a:off x="1364709" y="5086351"/>
            <a:ext cx="9120410" cy="5077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eiryo UI" panose="020B0604030504040204" pitchFamily="50" charset="-128"/>
                <a:ea typeface="Meiryo UI" panose="020B0604030504040204" pitchFamily="50" charset="-128"/>
              </a:rPr>
              <a:t>従業員から訴えられた、、、、、、、、、、、、、、、、、、、、、、、、、、、、、、、、</a:t>
            </a:r>
            <a:endParaRPr kumimoji="1" lang="ja-JP" altLang="en-US">
              <a:solidFill>
                <a:schemeClr val="tx1"/>
              </a:solidFill>
            </a:endParaRPr>
          </a:p>
        </p:txBody>
      </p:sp>
    </p:spTree>
    <p:extLst>
      <p:ext uri="{BB962C8B-B14F-4D97-AF65-F5344CB8AC3E}">
        <p14:creationId xmlns:p14="http://schemas.microsoft.com/office/powerpoint/2010/main" val="1588527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06E85E-09FE-B94D-86A0-2C1A56BCD4A7}"/>
              </a:ext>
            </a:extLst>
          </p:cNvPr>
          <p:cNvSpPr>
            <a:spLocks noGrp="1"/>
          </p:cNvSpPr>
          <p:nvPr>
            <p:ph type="title"/>
          </p:nvPr>
        </p:nvSpPr>
        <p:spPr/>
        <p:txBody>
          <a:bodyPr/>
          <a:lstStyle/>
          <a:p>
            <a:r>
              <a:rPr kumimoji="1" lang="ja-JP" altLang="en-US"/>
              <a:t>カスハラ対策の取り組み</a:t>
            </a:r>
          </a:p>
        </p:txBody>
      </p:sp>
      <p:sp>
        <p:nvSpPr>
          <p:cNvPr id="3" name="コンテンツ プレースホルダー 2">
            <a:extLst>
              <a:ext uri="{FF2B5EF4-FFF2-40B4-BE49-F238E27FC236}">
                <a16:creationId xmlns:a16="http://schemas.microsoft.com/office/drawing/2014/main" id="{3CDF1EC8-CB09-8B43-BA9B-2A28DFC4C032}"/>
              </a:ext>
            </a:extLst>
          </p:cNvPr>
          <p:cNvSpPr>
            <a:spLocks noGrp="1"/>
          </p:cNvSpPr>
          <p:nvPr>
            <p:ph idx="1"/>
          </p:nvPr>
        </p:nvSpPr>
        <p:spPr>
          <a:xfrm>
            <a:off x="818712" y="2017845"/>
            <a:ext cx="10554574" cy="4471924"/>
          </a:xfrm>
        </p:spPr>
        <p:txBody>
          <a:bodyPr>
            <a:normAutofit/>
          </a:bodyPr>
          <a:lstStyle/>
          <a:p>
            <a:endParaRPr lang="en-US" altLang="ja-JP" dirty="0"/>
          </a:p>
          <a:p>
            <a:r>
              <a:rPr lang="ja-JP" altLang="en-US"/>
              <a:t>対策マニュアルの作成</a:t>
            </a:r>
            <a:br>
              <a:rPr lang="en-US" altLang="ja-JP" dirty="0"/>
            </a:br>
            <a:r>
              <a:rPr lang="ja-JP" altLang="en-US"/>
              <a:t>基礎知識をまなべ、発生時の対応を決めることができます。</a:t>
            </a:r>
            <a:br>
              <a:rPr lang="en-US" altLang="ja-JP" dirty="0"/>
            </a:br>
            <a:r>
              <a:rPr lang="en-US" altLang="ja-JP" dirty="0"/>
              <a:t>1wk</a:t>
            </a:r>
            <a:r>
              <a:rPr lang="ja-JP" altLang="en-US"/>
              <a:t>以内なら無料でカラーやパーマのやりなおし、等</a:t>
            </a:r>
            <a:br>
              <a:rPr lang="en-US" altLang="ja-JP" dirty="0"/>
            </a:br>
            <a:r>
              <a:rPr lang="ja-JP" altLang="en-US"/>
              <a:t>相談機関の記載</a:t>
            </a:r>
            <a:br>
              <a:rPr lang="en-US" altLang="ja-JP" dirty="0"/>
            </a:br>
            <a:r>
              <a:rPr lang="en-US" altLang="ja-JP" dirty="0"/>
              <a:t>BA</a:t>
            </a:r>
            <a:r>
              <a:rPr lang="ja-JP" altLang="en-US"/>
              <a:t>東京の場合</a:t>
            </a:r>
            <a:r>
              <a:rPr lang="en-US" altLang="ja-JP" dirty="0"/>
              <a:t>[</a:t>
            </a:r>
            <a:r>
              <a:rPr lang="ja-JP" altLang="en-US"/>
              <a:t>契約弁護士への無料相談</a:t>
            </a:r>
            <a:r>
              <a:rPr lang="en-US" altLang="ja-JP" dirty="0"/>
              <a:t>] </a:t>
            </a:r>
            <a:r>
              <a:rPr lang="ja-JP" altLang="en-US"/>
              <a:t>や</a:t>
            </a:r>
            <a:r>
              <a:rPr lang="en-US" altLang="ja-JP" dirty="0"/>
              <a:t> [</a:t>
            </a:r>
            <a:r>
              <a:rPr lang="ja-JP" altLang="en-US"/>
              <a:t>美容所賠償責任補償制度</a:t>
            </a:r>
            <a:r>
              <a:rPr lang="en-US" altLang="ja-JP" dirty="0"/>
              <a:t>] </a:t>
            </a:r>
            <a:br>
              <a:rPr lang="en-US" altLang="ja-JP" dirty="0"/>
            </a:br>
            <a:endParaRPr lang="en-US" altLang="ja-JP" dirty="0"/>
          </a:p>
          <a:p>
            <a:r>
              <a:rPr lang="en-US" altLang="ja-JP" dirty="0"/>
              <a:t>(</a:t>
            </a:r>
            <a:r>
              <a:rPr lang="ja-JP" altLang="en-US"/>
              <a:t>免責</a:t>
            </a:r>
            <a:r>
              <a:rPr lang="en-US" altLang="ja-JP" dirty="0"/>
              <a:t>)</a:t>
            </a:r>
            <a:r>
              <a:rPr lang="ja-JP" altLang="en-US"/>
              <a:t>同意書や契約書等ルールの作成、見直し</a:t>
            </a:r>
            <a:endParaRPr lang="en-US" altLang="ja-JP" dirty="0"/>
          </a:p>
          <a:p>
            <a:endParaRPr lang="en-US" altLang="ja-JP" dirty="0"/>
          </a:p>
          <a:p>
            <a:r>
              <a:rPr lang="ja-JP" altLang="en-US"/>
              <a:t>事実の整理、理解 </a:t>
            </a:r>
            <a:r>
              <a:rPr lang="en-US" altLang="ja-JP" dirty="0"/>
              <a:t>(</a:t>
            </a:r>
            <a:r>
              <a:rPr lang="ja-JP" altLang="en-US"/>
              <a:t>カスハラなのか、クレームなのか</a:t>
            </a:r>
            <a:r>
              <a:rPr lang="en-US" altLang="ja-JP" dirty="0"/>
              <a:t>)</a:t>
            </a:r>
            <a:br>
              <a:rPr lang="en-US" altLang="ja-JP" dirty="0"/>
            </a:br>
            <a:r>
              <a:rPr lang="ja-JP" altLang="en-US"/>
              <a:t>クレームをカスハラにしないように</a:t>
            </a:r>
            <a:br>
              <a:rPr lang="en-US" altLang="ja-JP" dirty="0"/>
            </a:br>
            <a:endParaRPr lang="en-US" altLang="ja-JP" dirty="0"/>
          </a:p>
          <a:p>
            <a:r>
              <a:rPr lang="ja-JP" altLang="en-US"/>
              <a:t>できればファーストカスハラが起きる前に行動を！</a:t>
            </a:r>
            <a:endParaRPr lang="en-US" altLang="ja-JP" dirty="0"/>
          </a:p>
          <a:p>
            <a:pPr marL="0" indent="0">
              <a:buNone/>
            </a:pPr>
            <a:endParaRPr kumimoji="1" lang="en-US" altLang="ja-JP" dirty="0"/>
          </a:p>
        </p:txBody>
      </p:sp>
    </p:spTree>
    <p:extLst>
      <p:ext uri="{BB962C8B-B14F-4D97-AF65-F5344CB8AC3E}">
        <p14:creationId xmlns:p14="http://schemas.microsoft.com/office/powerpoint/2010/main" val="2437125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06E85E-09FE-B94D-86A0-2C1A56BCD4A7}"/>
              </a:ext>
            </a:extLst>
          </p:cNvPr>
          <p:cNvSpPr>
            <a:spLocks noGrp="1"/>
          </p:cNvSpPr>
          <p:nvPr>
            <p:ph type="title"/>
          </p:nvPr>
        </p:nvSpPr>
        <p:spPr>
          <a:xfrm>
            <a:off x="810000" y="641152"/>
            <a:ext cx="10571998" cy="970450"/>
          </a:xfrm>
        </p:spPr>
        <p:txBody>
          <a:bodyPr/>
          <a:lstStyle/>
          <a:p>
            <a:r>
              <a:rPr lang="ja-JP" altLang="en-US"/>
              <a:t>カスタマーハラスメント防止対策推進事業</a:t>
            </a:r>
            <a:br>
              <a:rPr lang="en-US" altLang="ja-JP" dirty="0"/>
            </a:br>
            <a:r>
              <a:rPr lang="ja-JP" altLang="en-US"/>
              <a:t>企業向け奨励金</a:t>
            </a:r>
            <a:endParaRPr kumimoji="1" lang="ja-JP" altLang="en-US"/>
          </a:p>
        </p:txBody>
      </p:sp>
      <p:sp>
        <p:nvSpPr>
          <p:cNvPr id="3" name="コンテンツ プレースホルダー 2">
            <a:extLst>
              <a:ext uri="{FF2B5EF4-FFF2-40B4-BE49-F238E27FC236}">
                <a16:creationId xmlns:a16="http://schemas.microsoft.com/office/drawing/2014/main" id="{3CDF1EC8-CB09-8B43-BA9B-2A28DFC4C032}"/>
              </a:ext>
            </a:extLst>
          </p:cNvPr>
          <p:cNvSpPr>
            <a:spLocks noGrp="1"/>
          </p:cNvSpPr>
          <p:nvPr>
            <p:ph idx="1"/>
          </p:nvPr>
        </p:nvSpPr>
        <p:spPr>
          <a:xfrm>
            <a:off x="818712" y="2017845"/>
            <a:ext cx="10554574" cy="4471924"/>
          </a:xfrm>
        </p:spPr>
        <p:txBody>
          <a:bodyPr>
            <a:normAutofit/>
          </a:bodyPr>
          <a:lstStyle/>
          <a:p>
            <a:endParaRPr lang="en-US" altLang="ja-JP" dirty="0"/>
          </a:p>
          <a:p>
            <a:r>
              <a:rPr lang="ja-JP" altLang="en-US"/>
              <a:t>令和</a:t>
            </a:r>
            <a:r>
              <a:rPr lang="en-US" altLang="ja-JP" dirty="0"/>
              <a:t>7</a:t>
            </a:r>
            <a:r>
              <a:rPr lang="ja-JP" altLang="en-US"/>
              <a:t>年</a:t>
            </a:r>
            <a:r>
              <a:rPr lang="en-US" altLang="ja-JP" dirty="0"/>
              <a:t>4</a:t>
            </a:r>
            <a:r>
              <a:rPr lang="ja-JP" altLang="en-US"/>
              <a:t>月</a:t>
            </a:r>
            <a:r>
              <a:rPr lang="en-US" altLang="ja-JP" dirty="0"/>
              <a:t>1</a:t>
            </a:r>
            <a:r>
              <a:rPr lang="ja-JP" altLang="en-US"/>
              <a:t>日以降に、カスタマーハラスメント対策に関するマニュアルの整備に加え、カスタマーハラスメントを防止するための実践的な取組を実施した都内中小企業等に対し、奨励金を支給します。</a:t>
            </a:r>
            <a:r>
              <a:rPr lang="ja-JP" altLang="en-US" b="1"/>
              <a:t>カスタマーハラスメント対策に関するマニュアルの整備をしたうえで</a:t>
            </a:r>
            <a:endParaRPr lang="en-US" altLang="ja-JP" dirty="0"/>
          </a:p>
          <a:p>
            <a:pPr marL="0" indent="0">
              <a:buNone/>
            </a:pPr>
            <a:r>
              <a:rPr lang="en-US" altLang="ja-JP" dirty="0"/>
              <a:t>①</a:t>
            </a:r>
            <a:r>
              <a:rPr lang="ja-JP" altLang="en-US" b="1"/>
              <a:t>取組</a:t>
            </a:r>
            <a:r>
              <a:rPr lang="en-US" altLang="ja-JP" b="1" dirty="0"/>
              <a:t>1</a:t>
            </a:r>
            <a:r>
              <a:rPr lang="ja-JP" altLang="en-US" b="1"/>
              <a:t> 録音・録画環境の整備</a:t>
            </a:r>
            <a:endParaRPr lang="en-US" altLang="ja-JP" dirty="0"/>
          </a:p>
          <a:p>
            <a:pPr marL="0" indent="0">
              <a:buNone/>
            </a:pPr>
            <a:r>
              <a:rPr lang="en-US" altLang="ja-JP" dirty="0"/>
              <a:t>②</a:t>
            </a:r>
            <a:r>
              <a:rPr lang="ja-JP" altLang="en-US" b="1"/>
              <a:t>取組</a:t>
            </a:r>
            <a:r>
              <a:rPr lang="en-US" altLang="ja-JP" b="1" dirty="0"/>
              <a:t>2</a:t>
            </a:r>
            <a:r>
              <a:rPr lang="ja-JP" altLang="en-US" b="1"/>
              <a:t> </a:t>
            </a:r>
            <a:r>
              <a:rPr lang="ja-JP" altLang="en" b="1"/>
              <a:t>ＡＩ</a:t>
            </a:r>
            <a:r>
              <a:rPr lang="ja-JP" altLang="en-US" b="1"/>
              <a:t>を活用したシステム等の導入</a:t>
            </a:r>
            <a:endParaRPr lang="en-US" altLang="ja-JP" dirty="0"/>
          </a:p>
          <a:p>
            <a:pPr marL="0" indent="0">
              <a:buNone/>
            </a:pPr>
            <a:r>
              <a:rPr lang="en-US" altLang="ja-JP" dirty="0"/>
              <a:t>③</a:t>
            </a:r>
            <a:r>
              <a:rPr lang="ja-JP" altLang="en-US" b="1"/>
              <a:t>取組</a:t>
            </a:r>
            <a:r>
              <a:rPr lang="en-US" altLang="ja-JP" b="1" dirty="0"/>
              <a:t>3</a:t>
            </a:r>
            <a:r>
              <a:rPr lang="ja-JP" altLang="en-US" b="1"/>
              <a:t> 外部人材の活用</a:t>
            </a:r>
            <a:endParaRPr lang="en-US" altLang="ja-JP" dirty="0"/>
          </a:p>
          <a:p>
            <a:pPr marL="0" indent="0">
              <a:buNone/>
            </a:pPr>
            <a:endParaRPr kumimoji="1" lang="en-US" altLang="ja-JP" dirty="0"/>
          </a:p>
        </p:txBody>
      </p:sp>
      <p:pic>
        <p:nvPicPr>
          <p:cNvPr id="5" name="図 4">
            <a:extLst>
              <a:ext uri="{FF2B5EF4-FFF2-40B4-BE49-F238E27FC236}">
                <a16:creationId xmlns:a16="http://schemas.microsoft.com/office/drawing/2014/main" id="{E6A4C55A-D7D8-984B-B748-D7573C4FED47}"/>
              </a:ext>
            </a:extLst>
          </p:cNvPr>
          <p:cNvPicPr>
            <a:picLocks noChangeAspect="1"/>
          </p:cNvPicPr>
          <p:nvPr/>
        </p:nvPicPr>
        <p:blipFill>
          <a:blip r:embed="rId2"/>
          <a:stretch>
            <a:fillRect/>
          </a:stretch>
        </p:blipFill>
        <p:spPr>
          <a:xfrm>
            <a:off x="7232072" y="971752"/>
            <a:ext cx="3383973" cy="842424"/>
          </a:xfrm>
          <a:prstGeom prst="rect">
            <a:avLst/>
          </a:prstGeom>
        </p:spPr>
      </p:pic>
    </p:spTree>
    <p:extLst>
      <p:ext uri="{BB962C8B-B14F-4D97-AF65-F5344CB8AC3E}">
        <p14:creationId xmlns:p14="http://schemas.microsoft.com/office/powerpoint/2010/main" val="9379492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ォータブル">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クォータブル</Template>
  <TotalTime>1865</TotalTime>
  <Words>750</Words>
  <Application>Microsoft Macintosh PowerPoint</Application>
  <PresentationFormat>ワイド画面</PresentationFormat>
  <Paragraphs>61</Paragraphs>
  <Slides>9</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9</vt:i4>
      </vt:variant>
    </vt:vector>
  </HeadingPairs>
  <TitlesOfParts>
    <vt:vector size="14" baseType="lpstr">
      <vt:lpstr>Meiryo UI</vt:lpstr>
      <vt:lpstr>ＭＳ ゴシック</vt:lpstr>
      <vt:lpstr>Century Gothic</vt:lpstr>
      <vt:lpstr>Wingdings 2</vt:lpstr>
      <vt:lpstr>クォータブル</vt:lpstr>
      <vt:lpstr>カスタマーハラスメント 対応セミナー</vt:lpstr>
      <vt:lpstr>講師 株式会社 原良子美容室  　　 代表取締役 國見 大</vt:lpstr>
      <vt:lpstr>本日のスケジュール</vt:lpstr>
      <vt:lpstr>カスハラとは</vt:lpstr>
      <vt:lpstr>カスハラ類型</vt:lpstr>
      <vt:lpstr>美容室の分類</vt:lpstr>
      <vt:lpstr>美容室業にみられる,カスハラって？？</vt:lpstr>
      <vt:lpstr>カスハラ対策の取り組み</vt:lpstr>
      <vt:lpstr>カスタマーハラスメント防止対策推進事業 企業向け奨励金</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対面場面における カスタマーハラスメント の対応策 (と現場での実践)</dc:title>
  <dc:creator>國見大</dc:creator>
  <cp:lastModifiedBy>國見大</cp:lastModifiedBy>
  <cp:revision>30</cp:revision>
  <cp:lastPrinted>2025-12-07T10:35:09Z</cp:lastPrinted>
  <dcterms:created xsi:type="dcterms:W3CDTF">2025-10-29T01:25:18Z</dcterms:created>
  <dcterms:modified xsi:type="dcterms:W3CDTF">2026-01-27T07:54:21Z</dcterms:modified>
</cp:coreProperties>
</file>